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84" r:id="rId5"/>
    <p:sldId id="258" r:id="rId6"/>
    <p:sldId id="259" r:id="rId7"/>
    <p:sldId id="262" r:id="rId8"/>
    <p:sldId id="275" r:id="rId9"/>
    <p:sldId id="260" r:id="rId10"/>
    <p:sldId id="281" r:id="rId11"/>
    <p:sldId id="282" r:id="rId12"/>
    <p:sldId id="283" r:id="rId13"/>
    <p:sldId id="263" r:id="rId14"/>
    <p:sldId id="276" r:id="rId15"/>
    <p:sldId id="277" r:id="rId16"/>
    <p:sldId id="278" r:id="rId17"/>
    <p:sldId id="279" r:id="rId18"/>
    <p:sldId id="280" r:id="rId19"/>
    <p:sldId id="264" r:id="rId20"/>
    <p:sldId id="269" r:id="rId21"/>
    <p:sldId id="270" r:id="rId22"/>
    <p:sldId id="271" r:id="rId23"/>
    <p:sldId id="272" r:id="rId24"/>
    <p:sldId id="273" r:id="rId25"/>
    <p:sldId id="274" r:id="rId26"/>
    <p:sldId id="266" r:id="rId27"/>
    <p:sldId id="267" r:id="rId28"/>
    <p:sldId id="26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00935975020245"/>
          <c:y val="1.4709938300380684E-2"/>
          <c:w val="0.88715700219970417"/>
          <c:h val="0.894678568313834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explosion val="21"/>
            <c:extLst>
              <c:ext xmlns:c16="http://schemas.microsoft.com/office/drawing/2014/chart" uri="{C3380CC4-5D6E-409C-BE32-E72D297353CC}">
                <c16:uniqueId val="{00000000-7305-4C33-8592-C9B79D96CDE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05-4C33-8592-C9B79D96CDE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0749815677046"/>
          <c:y val="6.2614074626628852E-2"/>
          <c:w val="0.67333398950131229"/>
          <c:h val="0.82160820044163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01-4499-A12D-18124D0FC2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01-4499-A12D-18124D0FC2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62560"/>
        <c:axId val="92690688"/>
      </c:barChart>
      <c:catAx>
        <c:axId val="9256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690688"/>
        <c:crosses val="autoZero"/>
        <c:auto val="1"/>
        <c:lblAlgn val="ctr"/>
        <c:lblOffset val="100"/>
        <c:noMultiLvlLbl val="0"/>
      </c:catAx>
      <c:valAx>
        <c:axId val="92690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562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886975065616799"/>
          <c:y val="6.3867125984251968E-2"/>
          <c:w val="0.73245833333333388"/>
          <c:h val="0.75925812007874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D5-42B9-9271-0CD28DB52A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D5-42B9-9271-0CD28DB52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72416"/>
        <c:axId val="93774208"/>
      </c:barChart>
      <c:catAx>
        <c:axId val="9377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774208"/>
        <c:crosses val="autoZero"/>
        <c:auto val="1"/>
        <c:lblAlgn val="ctr"/>
        <c:lblOffset val="100"/>
        <c:noMultiLvlLbl val="0"/>
      </c:catAx>
      <c:valAx>
        <c:axId val="9377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772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984983948719557E-2"/>
          <c:y val="7.7015643802647485E-2"/>
          <c:w val="0.76675743221340487"/>
          <c:h val="0.733196888295100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1-2 часа</c:v>
                </c:pt>
                <c:pt idx="1">
                  <c:v>3-4 часа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AA-4BE6-A992-98E89AB5288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1-2 часа</c:v>
                </c:pt>
                <c:pt idx="1">
                  <c:v>3-4 часа</c:v>
                </c:pt>
                <c:pt idx="2">
                  <c:v>Не знаю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AA-4BE6-A992-98E89AB5288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1-2 часа</c:v>
                </c:pt>
                <c:pt idx="1">
                  <c:v>3-4 часа</c:v>
                </c:pt>
                <c:pt idx="2">
                  <c:v>Не знаю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AA-4BE6-A992-98E89AB52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181440"/>
        <c:axId val="93182976"/>
      </c:barChart>
      <c:catAx>
        <c:axId val="93181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182976"/>
        <c:crosses val="autoZero"/>
        <c:auto val="1"/>
        <c:lblAlgn val="ctr"/>
        <c:lblOffset val="100"/>
        <c:noMultiLvlLbl val="0"/>
      </c:catAx>
      <c:valAx>
        <c:axId val="93182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181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0C-47A5-8822-17CDD6FF5BF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0C-47A5-8822-17CDD6FF5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518656"/>
        <c:axId val="94540928"/>
      </c:barChart>
      <c:catAx>
        <c:axId val="94518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4540928"/>
        <c:crosses val="autoZero"/>
        <c:auto val="1"/>
        <c:lblAlgn val="ctr"/>
        <c:lblOffset val="100"/>
        <c:noMultiLvlLbl val="0"/>
      </c:catAx>
      <c:valAx>
        <c:axId val="94540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5186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Смотрю новости</c:v>
                </c:pt>
                <c:pt idx="1">
                  <c:v>Пользуюсь Эл.почтой</c:v>
                </c:pt>
                <c:pt idx="2">
                  <c:v>Пользуюсь поисковыми сервисами</c:v>
                </c:pt>
                <c:pt idx="3">
                  <c:v>Смотрю прогноз погоды</c:v>
                </c:pt>
                <c:pt idx="4">
                  <c:v>Скачиваю, смотрю фото и видео</c:v>
                </c:pt>
                <c:pt idx="5">
                  <c:v>Обновляю программное обеспечение</c:v>
                </c:pt>
                <c:pt idx="6">
                  <c:v>Читаю блоги </c:v>
                </c:pt>
                <c:pt idx="7">
                  <c:v>Скачиваю, слушаю МР3</c:v>
                </c:pt>
                <c:pt idx="8">
                  <c:v>Играю в онлайн-игры</c:v>
                </c:pt>
                <c:pt idx="9">
                  <c:v>Делаю покупки</c:v>
                </c:pt>
                <c:pt idx="10">
                  <c:v>Пользуюсь соц.сетями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70</c:v>
                </c:pt>
                <c:pt idx="1">
                  <c:v>64</c:v>
                </c:pt>
                <c:pt idx="2">
                  <c:v>51</c:v>
                </c:pt>
                <c:pt idx="3">
                  <c:v>56</c:v>
                </c:pt>
                <c:pt idx="4">
                  <c:v>20</c:v>
                </c:pt>
                <c:pt idx="5">
                  <c:v>19</c:v>
                </c:pt>
                <c:pt idx="6">
                  <c:v>24</c:v>
                </c:pt>
                <c:pt idx="7">
                  <c:v>14</c:v>
                </c:pt>
                <c:pt idx="8">
                  <c:v>12</c:v>
                </c:pt>
                <c:pt idx="9">
                  <c:v>2</c:v>
                </c:pt>
                <c:pt idx="10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FC-4730-9538-BB846BB8BC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561024"/>
        <c:axId val="94562560"/>
      </c:barChart>
      <c:catAx>
        <c:axId val="945610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94562560"/>
        <c:crosses val="autoZero"/>
        <c:auto val="1"/>
        <c:lblAlgn val="ctr"/>
        <c:lblOffset val="100"/>
        <c:noMultiLvlLbl val="0"/>
      </c:catAx>
      <c:valAx>
        <c:axId val="945625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4561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C50E-F6FB-44C2-8696-AFE3AB44C8B1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F007-4977-4782-9CAF-30435B5F61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C50E-F6FB-44C2-8696-AFE3AB44C8B1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F007-4977-4782-9CAF-30435B5F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C50E-F6FB-44C2-8696-AFE3AB44C8B1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F007-4977-4782-9CAF-30435B5F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C50E-F6FB-44C2-8696-AFE3AB44C8B1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F007-4977-4782-9CAF-30435B5F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C50E-F6FB-44C2-8696-AFE3AB44C8B1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F007-4977-4782-9CAF-30435B5F61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C50E-F6FB-44C2-8696-AFE3AB44C8B1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F007-4977-4782-9CAF-30435B5F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C50E-F6FB-44C2-8696-AFE3AB44C8B1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F007-4977-4782-9CAF-30435B5F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C50E-F6FB-44C2-8696-AFE3AB44C8B1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F007-4977-4782-9CAF-30435B5F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C50E-F6FB-44C2-8696-AFE3AB44C8B1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F007-4977-4782-9CAF-30435B5F61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C50E-F6FB-44C2-8696-AFE3AB44C8B1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F007-4977-4782-9CAF-30435B5F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C50E-F6FB-44C2-8696-AFE3AB44C8B1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F007-4977-4782-9CAF-30435B5F61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AF1C50E-F6FB-44C2-8696-AFE3AB44C8B1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1F6F007-4977-4782-9CAF-30435B5F61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0"/>
            <a:ext cx="7406640" cy="19288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r>
              <a:rPr lang="ru-RU" sz="4800" i="1" dirty="0" smtClean="0"/>
              <a:t>Интернет – зависимость у   </a:t>
            </a:r>
            <a:br>
              <a:rPr lang="ru-RU" sz="4800" i="1" dirty="0" smtClean="0"/>
            </a:br>
            <a:r>
              <a:rPr lang="ru-RU" sz="4800" i="1" dirty="0" smtClean="0"/>
              <a:t>                  подростков </a:t>
            </a:r>
            <a:endParaRPr lang="ru-RU" sz="4800" i="1" dirty="0"/>
          </a:p>
        </p:txBody>
      </p:sp>
      <p:pic>
        <p:nvPicPr>
          <p:cNvPr id="5" name="Рисунок 4" descr="images (10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672" y="4365104"/>
            <a:ext cx="2952328" cy="2285992"/>
          </a:xfrm>
          <a:prstGeom prst="rect">
            <a:avLst/>
          </a:prstGeom>
        </p:spPr>
      </p:pic>
      <p:pic>
        <p:nvPicPr>
          <p:cNvPr id="6" name="Рисунок 5" descr="images (11)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99" y="2143116"/>
            <a:ext cx="5079809" cy="366214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357290" y="2571744"/>
            <a:ext cx="2643206" cy="20002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i="1" dirty="0" smtClean="0"/>
              <a:t>Проблемы с учёбой </a:t>
            </a:r>
            <a:endParaRPr lang="ru-RU" sz="2600" i="1" dirty="0"/>
          </a:p>
        </p:txBody>
      </p:sp>
      <p:pic>
        <p:nvPicPr>
          <p:cNvPr id="8" name="Рисунок 7" descr="obraz17-300x221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942" y="642918"/>
            <a:ext cx="3429024" cy="24288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Содержимое 9" descr="images (24)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942" y="4071942"/>
            <a:ext cx="3500462" cy="23574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12" name="Прямая со стрелкой 11"/>
          <p:cNvCxnSpPr>
            <a:endCxn id="8" idx="1"/>
          </p:cNvCxnSpPr>
          <p:nvPr/>
        </p:nvCxnSpPr>
        <p:spPr>
          <a:xfrm rot="5400000" flipH="1" flipV="1">
            <a:off x="3893339" y="1964521"/>
            <a:ext cx="1428760" cy="1214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000496" y="3857628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285852" y="2571744"/>
            <a:ext cx="2786082" cy="21431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i="1" dirty="0" smtClean="0"/>
              <a:t>Увеличение интервала времени за компьютером</a:t>
            </a:r>
            <a:endParaRPr lang="ru-RU" sz="2600" dirty="0"/>
          </a:p>
        </p:txBody>
      </p:sp>
      <p:pic>
        <p:nvPicPr>
          <p:cNvPr id="7" name="Рисунок 6" descr="скачанные файлы (8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18" y="642918"/>
            <a:ext cx="3128968" cy="22860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скачанные файлы (9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80" y="3857628"/>
            <a:ext cx="3214710" cy="25003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10" name="Прямая со стрелкой 9"/>
          <p:cNvCxnSpPr/>
          <p:nvPr/>
        </p:nvCxnSpPr>
        <p:spPr>
          <a:xfrm rot="5400000" flipH="1" flipV="1">
            <a:off x="4000496" y="2000240"/>
            <a:ext cx="1357322" cy="1214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071934" y="3786190"/>
            <a:ext cx="1214446" cy="1071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57290" y="928670"/>
            <a:ext cx="2643206" cy="17859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i="1" dirty="0" smtClean="0"/>
              <a:t>Пренебрежение семьёй и друзьями</a:t>
            </a:r>
            <a:endParaRPr lang="ru-RU" sz="2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57290" y="4071942"/>
            <a:ext cx="2714644" cy="20002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i="1" dirty="0" smtClean="0"/>
              <a:t>Стремление проверить электронную почту</a:t>
            </a:r>
            <a:endParaRPr lang="ru-RU" sz="2600" dirty="0"/>
          </a:p>
        </p:txBody>
      </p:sp>
      <p:pic>
        <p:nvPicPr>
          <p:cNvPr id="6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46" y="285728"/>
            <a:ext cx="2571768" cy="27860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images (25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8" y="3714752"/>
            <a:ext cx="2857520" cy="25003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9" name="Прямая со стрелкой 8"/>
          <p:cNvCxnSpPr>
            <a:stCxn id="4" idx="3"/>
          </p:cNvCxnSpPr>
          <p:nvPr/>
        </p:nvCxnSpPr>
        <p:spPr>
          <a:xfrm flipV="1">
            <a:off x="4000496" y="1785926"/>
            <a:ext cx="1785950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3"/>
          </p:cNvCxnSpPr>
          <p:nvPr/>
        </p:nvCxnSpPr>
        <p:spPr>
          <a:xfrm>
            <a:off x="4071934" y="5072074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417638"/>
          </a:xfrm>
        </p:spPr>
        <p:txBody>
          <a:bodyPr>
            <a:normAutofit/>
          </a:bodyPr>
          <a:lstStyle/>
          <a:p>
            <a:endParaRPr lang="ru-RU" sz="3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47800"/>
            <a:ext cx="7884368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800" dirty="0" smtClean="0"/>
              <a:t>Подросток — это развивающаяся личность, ищущая ответы на жизненно-необходимые для него вопросы: «Кто я?», «Зачем я?», «Для кого я?»и «Каков я?». И от того, какая деятельность станет ведущей в жизни подростка, зависит становлении его личности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marL="82296" indent="0" algn="just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00" y="4071942"/>
            <a:ext cx="3643338" cy="2786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691" y="3645024"/>
            <a:ext cx="4075027" cy="321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071538" y="142852"/>
            <a:ext cx="7929618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/>
              <a:t>Почему именно подростки подвержены </a:t>
            </a:r>
            <a:r>
              <a:rPr lang="ru-RU" sz="3200" i="1" dirty="0" err="1" smtClean="0"/>
              <a:t>Интернет-зависимости</a:t>
            </a:r>
            <a:r>
              <a:rPr lang="ru-RU" sz="3200" i="1" dirty="0" smtClean="0"/>
              <a:t>?</a:t>
            </a:r>
            <a:endParaRPr lang="ru-RU" sz="32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818072" cy="112474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i="1" dirty="0" smtClean="0"/>
              <a:t> </a:t>
            </a:r>
            <a:r>
              <a:rPr lang="ru-RU" sz="4000" i="1" dirty="0" smtClean="0">
                <a:solidFill>
                  <a:srgbClr val="FF0000"/>
                </a:solidFill>
              </a:rPr>
              <a:t>Согласно официальной статистики:</a:t>
            </a:r>
            <a:endParaRPr lang="ru-RU" sz="40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4176464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98% школьников сидят в социальных сетях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19187338"/>
              </p:ext>
            </p:extLst>
          </p:nvPr>
        </p:nvGraphicFramePr>
        <p:xfrm>
          <a:off x="4139952" y="1268760"/>
          <a:ext cx="4896544" cy="497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 descr="images (22)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290" y="3500438"/>
            <a:ext cx="3646758" cy="29541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4536504" cy="533968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800" dirty="0"/>
              <a:t>82,7 % пренебрегают домашними делами, чтобы дольше побродить в </a:t>
            </a:r>
            <a:r>
              <a:rPr lang="ru-RU" sz="2800" dirty="0" smtClean="0"/>
              <a:t>сети</a:t>
            </a:r>
            <a:br>
              <a:rPr lang="ru-RU" sz="2800" dirty="0" smtClean="0"/>
            </a:br>
            <a:endParaRPr lang="ru-RU" sz="2800" dirty="0" smtClean="0"/>
          </a:p>
          <a:p>
            <a:endParaRPr lang="ru-RU" sz="2800" dirty="0"/>
          </a:p>
          <a:p>
            <a:pPr marL="82296" indent="0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  <a:p>
            <a:pPr marL="82296" indent="0">
              <a:buNone/>
            </a:pPr>
            <a:r>
              <a:rPr lang="ru-RU" sz="2800" dirty="0" smtClean="0"/>
              <a:t>96% </a:t>
            </a:r>
            <a:r>
              <a:rPr lang="ru-RU" sz="2800" dirty="0"/>
              <a:t>школьников не представляют своей жизни без Интернета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08852305"/>
              </p:ext>
            </p:extLst>
          </p:nvPr>
        </p:nvGraphicFramePr>
        <p:xfrm>
          <a:off x="5183560" y="548680"/>
          <a:ext cx="396044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63720055"/>
              </p:ext>
            </p:extLst>
          </p:nvPr>
        </p:nvGraphicFramePr>
        <p:xfrm>
          <a:off x="5220072" y="3501008"/>
          <a:ext cx="3638208" cy="283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28" y="2285992"/>
            <a:ext cx="3500462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0505729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790712" cy="1285884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C</a:t>
            </a:r>
            <a:r>
              <a:rPr lang="ru-RU" sz="3200" i="1" dirty="0" err="1" smtClean="0"/>
              <a:t>оциологический</a:t>
            </a:r>
            <a:r>
              <a:rPr lang="ru-RU" sz="3200" i="1" dirty="0" smtClean="0"/>
              <a:t> </a:t>
            </a:r>
            <a:r>
              <a:rPr lang="ru-RU" sz="3200" i="1" dirty="0" smtClean="0"/>
              <a:t>опрос среди учащихся 5-11 </a:t>
            </a:r>
            <a:r>
              <a:rPr lang="ru-RU" sz="3200" i="1" dirty="0" smtClean="0"/>
              <a:t>классов, опрошено </a:t>
            </a:r>
            <a:r>
              <a:rPr lang="ru-RU" sz="3200" i="1" dirty="0" smtClean="0"/>
              <a:t>496 человек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C00000"/>
                </a:solidFill>
              </a:rPr>
              <a:t>Результаты опроса: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143116"/>
            <a:ext cx="8076464" cy="4105284"/>
          </a:xfrm>
        </p:spPr>
        <p:txBody>
          <a:bodyPr/>
          <a:lstStyle/>
          <a:p>
            <a:pPr marL="82296" indent="0">
              <a:buNone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Сколько в среднем времени в день Вы проводите в Интернете?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728" y="2928934"/>
          <a:ext cx="685804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862150" cy="917596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>Могли бы Вы отказаться от услуг Интернета на длительный срок?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81439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i="1" dirty="0" smtClean="0"/>
              <a:t>Что вы делаете каждый раз в Интернете?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928670"/>
          <a:ext cx="8072462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57158" y="1904633"/>
            <a:ext cx="2143140" cy="20002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</a:rPr>
              <a:t>Конфликтное поведение</a:t>
            </a:r>
            <a:endParaRPr lang="ru-RU" sz="21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96553" y="4286256"/>
            <a:ext cx="2071702" cy="1447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</a:rPr>
              <a:t>Хронические депрессии</a:t>
            </a:r>
            <a:endParaRPr lang="ru-RU" sz="21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862150" cy="1274786"/>
          </a:xfrm>
        </p:spPr>
        <p:txBody>
          <a:bodyPr>
            <a:normAutofit/>
          </a:bodyPr>
          <a:lstStyle/>
          <a:p>
            <a:endParaRPr lang="ru-RU" sz="3600" i="1" dirty="0"/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40" y="1785926"/>
            <a:ext cx="2928958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491880" y="4442203"/>
            <a:ext cx="2664296" cy="20831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Возникновение чувства дискомфорта при отсутствии возможности пользования интернетом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65107" y="4276276"/>
            <a:ext cx="2000264" cy="14569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</a:rPr>
              <a:t>Трудности адаптации в социуме</a:t>
            </a:r>
            <a:endParaRPr lang="ru-RU" sz="21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29454" y="1857364"/>
            <a:ext cx="2000264" cy="19288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Потеря способности контролировать время пребывания за компьютером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142852"/>
            <a:ext cx="7786742" cy="1428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/>
              <a:t>Влияние </a:t>
            </a:r>
            <a:r>
              <a:rPr lang="ru-RU" sz="3200" i="1" dirty="0" err="1" smtClean="0"/>
              <a:t>Интернет-зависимости</a:t>
            </a:r>
            <a:r>
              <a:rPr lang="ru-RU" sz="3200" i="1" dirty="0" smtClean="0"/>
              <a:t> на  личность подростка</a:t>
            </a:r>
            <a:endParaRPr lang="ru-RU" sz="3200" dirty="0"/>
          </a:p>
        </p:txBody>
      </p:sp>
      <p:cxnSp>
        <p:nvCxnSpPr>
          <p:cNvPr id="17" name="Прямая со стрелкой 16"/>
          <p:cNvCxnSpPr>
            <a:endCxn id="10" idx="3"/>
          </p:cNvCxnSpPr>
          <p:nvPr/>
        </p:nvCxnSpPr>
        <p:spPr>
          <a:xfrm rot="10800000" flipV="1">
            <a:off x="2500298" y="2261823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4" idx="1"/>
          </p:cNvCxnSpPr>
          <p:nvPr/>
        </p:nvCxnSpPr>
        <p:spPr>
          <a:xfrm>
            <a:off x="6000760" y="2285992"/>
            <a:ext cx="928694" cy="5357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643174" y="3869711"/>
            <a:ext cx="500066" cy="4165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3" idx="0"/>
          </p:cNvCxnSpPr>
          <p:nvPr/>
        </p:nvCxnSpPr>
        <p:spPr>
          <a:xfrm>
            <a:off x="5973970" y="3786190"/>
            <a:ext cx="1491269" cy="4900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2"/>
            <a:endCxn id="5" idx="0"/>
          </p:cNvCxnSpPr>
          <p:nvPr/>
        </p:nvCxnSpPr>
        <p:spPr>
          <a:xfrm>
            <a:off x="4607719" y="3786190"/>
            <a:ext cx="216309" cy="6560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85794"/>
            <a:ext cx="7498080" cy="1154098"/>
          </a:xfrm>
        </p:spPr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rgbClr val="C00000"/>
                </a:solidFill>
              </a:rPr>
              <a:t>Цель работы : </a:t>
            </a:r>
            <a:r>
              <a:rPr lang="ru-RU" sz="3600" dirty="0" smtClean="0"/>
              <a:t>изучить</a:t>
            </a:r>
            <a:br>
              <a:rPr lang="ru-RU" sz="3600" dirty="0" smtClean="0"/>
            </a:br>
            <a:r>
              <a:rPr lang="ru-RU" sz="3600" dirty="0" smtClean="0"/>
              <a:t>психологические аспекты влияния интернет зависимости на личность подростка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500306"/>
            <a:ext cx="8429652" cy="3890970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C00000"/>
                </a:solidFill>
              </a:rPr>
              <a:t>Задача:</a:t>
            </a:r>
            <a:r>
              <a:rPr lang="ru-RU" sz="4000" i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выявить значение связи Интернет - зависимости с психологическими свойствами личности подростка. Рассмотреть влияние интернет –зависимости на личность подростка.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348880"/>
            <a:ext cx="8215338" cy="59114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>Но самой большой проблемой является «</a:t>
            </a:r>
            <a:r>
              <a:rPr lang="ru-RU" sz="3600" dirty="0" smtClean="0">
                <a:solidFill>
                  <a:srgbClr val="C00000"/>
                </a:solidFill>
              </a:rPr>
              <a:t>уход из реальности</a:t>
            </a:r>
            <a:r>
              <a:rPr lang="ru-RU" sz="3600" dirty="0" smtClean="0"/>
              <a:t>».Подростки живут в виртуальном мире, в этом состоянии они совершают необдуманные поступки, которые довольно часто ведут к уголовной ответственности</a:t>
            </a:r>
            <a:r>
              <a:rPr lang="ru-RU" sz="3600" dirty="0" smtClean="0"/>
              <a:t>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4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76" y="3286124"/>
            <a:ext cx="3643338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13)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066" y="3286124"/>
            <a:ext cx="3643338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>Интернет стал  играть большую роль в формировании «культа» самоубийства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43050"/>
            <a:ext cx="8005026" cy="460535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800" dirty="0" smtClean="0"/>
              <a:t>Существует множество виртуальных «клубов самоубийств», где даются подробные рекомендации и советы тем, кто хочет уйти из жизни безболезненно и быстро 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marL="82296" indent="0" algn="just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</a:t>
            </a:r>
            <a:endParaRPr lang="ru-RU" sz="2800" dirty="0"/>
          </a:p>
        </p:txBody>
      </p:sp>
      <p:pic>
        <p:nvPicPr>
          <p:cNvPr id="4" name="Рисунок 3" descr="images (15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290" y="3571876"/>
            <a:ext cx="3357586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16)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80" y="3571876"/>
            <a:ext cx="3357586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790712" cy="258285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i="1" dirty="0" smtClean="0"/>
              <a:t>Клевета и обсуждение чужой личной жизни нередко встречаются в Интернет-пространстве. Они часто подталкивают подростка на самоубийство</a:t>
            </a:r>
            <a:r>
              <a:rPr lang="ru-RU" sz="3600" i="1" dirty="0" smtClean="0"/>
              <a:t>.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ru-RU" sz="3600" i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ages (18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38" y="2500306"/>
            <a:ext cx="3000396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19)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2" y="4643446"/>
            <a:ext cx="3357586" cy="2214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20)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98" y="2500306"/>
            <a:ext cx="3071802" cy="2347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57166"/>
            <a:ext cx="7498080" cy="2857520"/>
          </a:xfrm>
        </p:spPr>
        <p:txBody>
          <a:bodyPr>
            <a:noAutofit/>
          </a:bodyPr>
          <a:lstStyle/>
          <a:p>
            <a:pPr algn="just"/>
            <a:r>
              <a:rPr lang="ru-RU" sz="3200" i="1" dirty="0" smtClean="0"/>
              <a:t>Подростки выкладывают видеозаписи или фотографии, на которых они совершают насильственные действия по отношению к животным. Надеясь, тем самым обратить на себя внимание и стать «популярнее».</a:t>
            </a:r>
            <a:endParaRPr lang="ru-RU" sz="3200" dirty="0"/>
          </a:p>
        </p:txBody>
      </p:sp>
      <p:pic>
        <p:nvPicPr>
          <p:cNvPr id="4" name="Содержимое 3" descr="images (21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38" y="3571876"/>
            <a:ext cx="364333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скачанные файлы (3)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942" y="3571876"/>
            <a:ext cx="328614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20688"/>
            <a:ext cx="8215338" cy="344011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   </a:t>
            </a:r>
            <a:r>
              <a:rPr lang="ru-RU" sz="2400" dirty="0" smtClean="0">
                <a:effectLst/>
              </a:rPr>
              <a:t>13 января 2015 года в Саудовской Аравии двумя подростками была жестоко убита собака по кличке </a:t>
            </a:r>
            <a:r>
              <a:rPr lang="en-US" sz="2400" dirty="0" smtClean="0">
                <a:effectLst/>
              </a:rPr>
              <a:t>Angel</a:t>
            </a:r>
            <a:r>
              <a:rPr lang="ru-RU" sz="2400" dirty="0" smtClean="0">
                <a:effectLst/>
              </a:rPr>
              <a:t> и бездомный кот</a:t>
            </a:r>
            <a:r>
              <a:rPr lang="ru-RU" sz="2400" dirty="0" smtClean="0">
                <a:effectLst/>
              </a:rPr>
              <a:t>.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   Запись вызвала бурю отрицательных эмоций и отзывов . 285 086 тысяч человек ( с каждым днём число растёт) опубликовали в своих </a:t>
            </a:r>
            <a:r>
              <a:rPr lang="ru-RU" sz="2400" dirty="0" err="1" smtClean="0">
                <a:effectLst/>
              </a:rPr>
              <a:t>блогах</a:t>
            </a:r>
            <a:r>
              <a:rPr lang="ru-RU" sz="2400" dirty="0" smtClean="0">
                <a:effectLst/>
              </a:rPr>
              <a:t> мольбу о справедливости, обращаясь к властям государства под </a:t>
            </a:r>
            <a:r>
              <a:rPr lang="ru-RU" sz="2400" dirty="0" err="1" smtClean="0">
                <a:effectLst/>
              </a:rPr>
              <a:t>хэштегами</a:t>
            </a:r>
            <a:r>
              <a:rPr lang="ru-RU" sz="2400" dirty="0" smtClean="0">
                <a:effectLst/>
              </a:rPr>
              <a:t> </a:t>
            </a:r>
            <a:r>
              <a:rPr lang="ru-RU" sz="2400" i="1" dirty="0" smtClean="0">
                <a:effectLst/>
              </a:rPr>
              <a:t>#</a:t>
            </a:r>
            <a:r>
              <a:rPr lang="en-US" sz="2400" i="1" dirty="0" err="1" smtClean="0">
                <a:effectLst/>
              </a:rPr>
              <a:t>RIPAngel</a:t>
            </a:r>
            <a:r>
              <a:rPr lang="ru-RU" sz="2400" dirty="0" smtClean="0">
                <a:effectLst/>
              </a:rPr>
              <a:t>, </a:t>
            </a:r>
            <a:r>
              <a:rPr lang="ru-RU" sz="2400" i="1" dirty="0" smtClean="0">
                <a:effectLst/>
              </a:rPr>
              <a:t>#</a:t>
            </a:r>
            <a:r>
              <a:rPr lang="en-US" sz="2400" i="1" dirty="0" err="1" smtClean="0">
                <a:effectLst/>
              </a:rPr>
              <a:t>RIPCat</a:t>
            </a:r>
            <a:r>
              <a:rPr lang="ru-RU" sz="2400" dirty="0" smtClean="0">
                <a:effectLst/>
              </a:rPr>
              <a:t>, чтобы наказать  жестоких детей</a:t>
            </a:r>
            <a:r>
              <a:rPr lang="ru-RU" sz="2400" dirty="0" smtClean="0">
                <a:effectLst/>
              </a:rPr>
              <a:t>.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скачанные файлы (4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14" y="3214686"/>
            <a:ext cx="3571900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shrQqzNhfL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4" y="3286124"/>
            <a:ext cx="3500430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04664"/>
            <a:ext cx="8072462" cy="381015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                               </a:t>
            </a:r>
            <a:r>
              <a:rPr lang="ru-RU" sz="3600" i="1" dirty="0" smtClean="0">
                <a:solidFill>
                  <a:srgbClr val="C00000"/>
                </a:solidFill>
              </a:rPr>
              <a:t>Заключение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Можно с полной уверенностью сказать, что чрезмерное пребывание в Интернете вредит психологическому  и физическому здоровью подростка</a:t>
            </a:r>
            <a:r>
              <a:rPr lang="ru-RU" sz="3600" i="1" dirty="0" smtClean="0"/>
              <a:t>.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Дети подвергаются провокациям, им навязывают ведение нездорового и даже опасного образа жизни</a:t>
            </a:r>
            <a:r>
              <a:rPr lang="ru-RU" sz="3600" i="1" dirty="0" smtClean="0"/>
              <a:t>.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ru-RU" sz="3600" i="1" dirty="0" smtClean="0"/>
              <a:t>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pic>
        <p:nvPicPr>
          <p:cNvPr id="4" name="Содержимое 3" descr="e8ism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64" y="4000504"/>
            <a:ext cx="4071966" cy="2857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1417638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  Лечение Интернет - зависимости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8290778" cy="5033978"/>
          </a:xfrm>
        </p:spPr>
        <p:txBody>
          <a:bodyPr/>
          <a:lstStyle/>
          <a:p>
            <a:r>
              <a:rPr lang="ru-RU" sz="3000" dirty="0" smtClean="0"/>
              <a:t>Самый простой решения зависимости — это приобретение другой зависимости. Любовь к здоровому образу жизни, общение с живой природой, творческие прикладные увлечения, такие, как правило, выводят человека из </a:t>
            </a:r>
            <a:r>
              <a:rPr lang="ru-RU" sz="3000" dirty="0" err="1" smtClean="0"/>
              <a:t>Интернет-зависимости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Рисунок 6" descr="images (8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38" y="4071942"/>
            <a:ext cx="3571900" cy="2786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ages (9)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4" y="4071942"/>
            <a:ext cx="3643338" cy="2786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071678"/>
            <a:ext cx="7498080" cy="151128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Воспитание компьютерной культуры, самовоспитание пользователей — вот противоядие Интернет — зависимости.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2" y="3500438"/>
            <a:ext cx="4000528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214554"/>
            <a:ext cx="7926708" cy="1143000"/>
          </a:xfrm>
        </p:spPr>
        <p:txBody>
          <a:bodyPr>
            <a:normAutofit/>
          </a:bodyPr>
          <a:lstStyle/>
          <a:p>
            <a:r>
              <a:rPr lang="ru-RU" sz="4800" i="1" dirty="0" smtClean="0"/>
              <a:t>       </a:t>
            </a:r>
            <a:r>
              <a:rPr lang="ru-RU" sz="5400" i="1" dirty="0" smtClean="0"/>
              <a:t>Спасибо за внимание!</a:t>
            </a:r>
            <a:endParaRPr lang="ru-RU" sz="5400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</a:t>
            </a:r>
            <a:r>
              <a:rPr lang="ru-RU" sz="4800" i="1" dirty="0" smtClean="0">
                <a:solidFill>
                  <a:srgbClr val="C00000"/>
                </a:solidFill>
              </a:rPr>
              <a:t>Гипотеза:</a:t>
            </a:r>
            <a:endParaRPr lang="ru-RU" sz="4800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3552836"/>
          </a:xfrm>
        </p:spPr>
        <p:txBody>
          <a:bodyPr/>
          <a:lstStyle/>
          <a:p>
            <a:pPr marL="82296" indent="0"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Интернет-зависимость способствует негативному преобразованию личности подростка, так как в этом возрасте в относительно короткий промежуток времени происходят кардинальные сдвиги в формировании личности.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926" y="4500570"/>
            <a:ext cx="3714776" cy="235743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719274" cy="1285860"/>
          </a:xfrm>
        </p:spPr>
        <p:txBody>
          <a:bodyPr/>
          <a:lstStyle/>
          <a:p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68415"/>
            <a:ext cx="7822082" cy="3814852"/>
          </a:xfrm>
        </p:spPr>
        <p:txBody>
          <a:bodyPr>
            <a:normAutofit fontScale="85000" lnSpcReduction="20000"/>
          </a:bodyPr>
          <a:lstStyle/>
          <a:p>
            <a:pPr marL="2063750" indent="-1982788" algn="just">
              <a:buNone/>
            </a:pPr>
            <a:r>
              <a:rPr lang="ru-RU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Интернет</a:t>
            </a:r>
            <a:r>
              <a:rPr lang="ru-RU" i="1" dirty="0" smtClean="0"/>
              <a:t> - это средство обмена цифровой информацией</a:t>
            </a:r>
            <a:r>
              <a:rPr lang="ru-RU" i="1" dirty="0" smtClean="0"/>
              <a:t>.</a:t>
            </a:r>
            <a:endParaRPr lang="en-US" i="1" dirty="0" smtClean="0"/>
          </a:p>
          <a:p>
            <a:pPr marL="0" indent="80963" algn="just">
              <a:buNone/>
            </a:pP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Интернет</a:t>
            </a:r>
            <a:r>
              <a:rPr lang="ru-RU" i="1" dirty="0" smtClean="0"/>
              <a:t> – это миллиарды компьютеров по всему миру связанные между собой проводами в единую Сеть</a:t>
            </a:r>
            <a:r>
              <a:rPr lang="ru-RU" i="1" dirty="0" smtClean="0"/>
              <a:t>.</a:t>
            </a:r>
            <a:endParaRPr lang="en-US" i="1" dirty="0" smtClean="0"/>
          </a:p>
          <a:p>
            <a:pPr marL="82296" indent="0" algn="just">
              <a:buNone/>
            </a:pPr>
            <a:r>
              <a:rPr lang="ru-RU" i="1" dirty="0" smtClean="0"/>
              <a:t>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solidFill>
                  <a:srgbClr val="C00000"/>
                </a:solidFill>
              </a:rPr>
              <a:t>Интернет</a:t>
            </a:r>
            <a:r>
              <a:rPr lang="ru-RU" i="1" dirty="0" smtClean="0"/>
              <a:t> – это колоссальное хранилище знаний</a:t>
            </a:r>
            <a:r>
              <a:rPr lang="ru-RU" i="1" dirty="0" smtClean="0"/>
              <a:t>,</a:t>
            </a:r>
            <a:r>
              <a:rPr lang="en-US" i="1" dirty="0" smtClean="0"/>
              <a:t> </a:t>
            </a:r>
            <a:r>
              <a:rPr lang="ru-RU" i="1" dirty="0" smtClean="0"/>
              <a:t>средство</a:t>
            </a:r>
            <a:r>
              <a:rPr lang="en-US" i="1" dirty="0" smtClean="0"/>
              <a:t> </a:t>
            </a:r>
            <a:r>
              <a:rPr lang="ru-RU" i="1" dirty="0" smtClean="0"/>
              <a:t>обмена</a:t>
            </a:r>
            <a:r>
              <a:rPr lang="en-US" i="1" dirty="0" smtClean="0"/>
              <a:t> </a:t>
            </a:r>
            <a:r>
              <a:rPr lang="ru-RU" i="1" dirty="0" smtClean="0"/>
              <a:t>личным</a:t>
            </a:r>
            <a:r>
              <a:rPr lang="en-US" i="1" dirty="0" smtClean="0"/>
              <a:t> </a:t>
            </a:r>
            <a:r>
              <a:rPr lang="ru-RU" i="1" dirty="0" smtClean="0"/>
              <a:t>опытом</a:t>
            </a:r>
            <a:r>
              <a:rPr lang="en-US" i="1" dirty="0" smtClean="0"/>
              <a:t> </a:t>
            </a:r>
            <a:r>
              <a:rPr lang="ru-RU" i="1" dirty="0" smtClean="0"/>
              <a:t>и </a:t>
            </a:r>
            <a:r>
              <a:rPr lang="ru-RU" i="1" dirty="0" smtClean="0"/>
              <a:t>свободное СМИ</a:t>
            </a:r>
            <a:r>
              <a:rPr lang="ru-RU" i="1" dirty="0" smtClean="0"/>
              <a:t>.</a:t>
            </a:r>
            <a:endParaRPr lang="en-US" i="1" dirty="0" smtClean="0"/>
          </a:p>
          <a:p>
            <a:pPr marL="82296" indent="0" algn="just">
              <a:buNone/>
            </a:pP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34171" y="83868"/>
            <a:ext cx="7643866" cy="8968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rgbClr val="0070C0"/>
                </a:solidFill>
              </a:rPr>
              <a:t>Что такое Интернет?</a:t>
            </a:r>
            <a:endParaRPr lang="ru-RU" sz="3600" i="1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images (27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2" y="4429132"/>
            <a:ext cx="3714776" cy="24288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85794"/>
            <a:ext cx="8001024" cy="157163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 В России в среднем лишь треть взрослых пользуется интернетом, среди школьников </a:t>
            </a:r>
            <a:r>
              <a:rPr lang="ru-RU" sz="2800" b="1" dirty="0" smtClean="0">
                <a:solidFill>
                  <a:srgbClr val="C00000"/>
                </a:solidFill>
              </a:rPr>
              <a:t>90%</a:t>
            </a:r>
            <a:r>
              <a:rPr lang="ru-RU" sz="2800" dirty="0" smtClean="0"/>
              <a:t> .В странах Евросоюза в среднем </a:t>
            </a:r>
            <a:r>
              <a:rPr lang="ru-RU" sz="2800" b="1" dirty="0" smtClean="0">
                <a:solidFill>
                  <a:srgbClr val="C00000"/>
                </a:solidFill>
              </a:rPr>
              <a:t>84%</a:t>
            </a:r>
            <a:r>
              <a:rPr lang="ru-RU" sz="2800" b="1" dirty="0" smtClean="0"/>
              <a:t> </a:t>
            </a:r>
            <a:r>
              <a:rPr lang="ru-RU" sz="2800" dirty="0" smtClean="0"/>
              <a:t>взрослых пользуются интернетом и </a:t>
            </a:r>
            <a:r>
              <a:rPr lang="ru-RU" sz="2800" b="1" dirty="0" smtClean="0">
                <a:solidFill>
                  <a:srgbClr val="C00000"/>
                </a:solidFill>
              </a:rPr>
              <a:t>86 %</a:t>
            </a:r>
            <a:r>
              <a:rPr lang="ru-RU" sz="2800" dirty="0" smtClean="0"/>
              <a:t> подростков.</a:t>
            </a:r>
            <a:br>
              <a:rPr lang="ru-RU" sz="2800" dirty="0" smtClean="0"/>
            </a:br>
            <a:r>
              <a:rPr lang="ru-RU" sz="2800" dirty="0" smtClean="0"/>
              <a:t>  Таким образом, дети, подростки и молодёжь- главные пользователи Интернета в России.</a:t>
            </a:r>
            <a:endParaRPr lang="ru-RU" sz="2800" dirty="0"/>
          </a:p>
        </p:txBody>
      </p:sp>
      <p:pic>
        <p:nvPicPr>
          <p:cNvPr id="4" name="Содержимое 3" descr="kfkorlfih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76" y="3000372"/>
            <a:ext cx="7643866" cy="2857520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85794"/>
            <a:ext cx="8001024" cy="1357322"/>
          </a:xfrm>
        </p:spPr>
        <p:txBody>
          <a:bodyPr>
            <a:noAutofit/>
          </a:bodyPr>
          <a:lstStyle/>
          <a:p>
            <a:r>
              <a:rPr lang="ru-RU" sz="2800" dirty="0" smtClean="0"/>
              <a:t>  Но с тем, как в нашей жизни появился Интернет, возникло такое понятие, как «Интернет-зависимость».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5" name="Содержимое 4" descr="17.6-300x258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6" y="1571612"/>
            <a:ext cx="3171828" cy="2571768"/>
          </a:xfrm>
        </p:spPr>
      </p:pic>
      <p:sp>
        <p:nvSpPr>
          <p:cNvPr id="4" name="Прямоугольник 3"/>
          <p:cNvSpPr/>
          <p:nvPr/>
        </p:nvSpPr>
        <p:spPr>
          <a:xfrm>
            <a:off x="1142976" y="2214554"/>
            <a:ext cx="3857652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i="1" dirty="0">
                <a:solidFill>
                  <a:schemeClr val="accent3"/>
                </a:solidFill>
              </a:rPr>
              <a:t>Интернет-зависимость</a:t>
            </a:r>
            <a:r>
              <a:rPr lang="ru-RU" sz="2000" b="1" i="1" dirty="0">
                <a:solidFill>
                  <a:schemeClr val="bg2">
                    <a:lumMod val="25000"/>
                  </a:schemeClr>
                </a:solidFill>
              </a:rPr>
              <a:t> — психическое расстройство, навязчивое желание подключиться к Интернету и болезненная неспособность вовремя отключиться от Интернета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ru-RU" sz="20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Она </a:t>
            </a:r>
            <a:r>
              <a:rPr lang="ru-RU" sz="2000" b="1" i="1" dirty="0">
                <a:solidFill>
                  <a:schemeClr val="bg2">
                    <a:lumMod val="25000"/>
                  </a:schemeClr>
                </a:solidFill>
              </a:rPr>
              <a:t>является широко обсуждаемым вопросом, но её статус пока находится на неофициальном уровне: расстройство не включено в официальную классификацию заболеваний.</a:t>
            </a:r>
          </a:p>
        </p:txBody>
      </p:sp>
      <p:pic>
        <p:nvPicPr>
          <p:cNvPr id="6" name="Рисунок 5" descr="17.3-300x19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066" y="4214818"/>
            <a:ext cx="3786182" cy="2500306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0412" y="357166"/>
            <a:ext cx="7933588" cy="1143000"/>
          </a:xfrm>
        </p:spPr>
        <p:txBody>
          <a:bodyPr>
            <a:noAutofit/>
          </a:bodyPr>
          <a:lstStyle/>
          <a:p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362216" cy="492922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78678" y="2643182"/>
            <a:ext cx="1750248" cy="136188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Возможность анонимного общения</a:t>
            </a:r>
            <a:r>
              <a:rPr lang="en-US" i="1" dirty="0" smtClean="0"/>
              <a:t>.</a:t>
            </a:r>
            <a:endParaRPr lang="ru-RU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0363" y="4005064"/>
            <a:ext cx="2003685" cy="26386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Возможность для реализации представлений, фантазий с обратной связью</a:t>
            </a:r>
            <a:r>
              <a:rPr lang="en-US" i="1" dirty="0" smtClean="0"/>
              <a:t>.</a:t>
            </a:r>
            <a:endParaRPr lang="ru-RU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86380" y="4005064"/>
            <a:ext cx="1785950" cy="26386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Чрезвычайно широкая возможность поиска нового собеседника.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215206" y="2643182"/>
            <a:ext cx="1714544" cy="136188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Неограниченный доступ к информации. </a:t>
            </a:r>
            <a:endParaRPr lang="ru-RU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142852"/>
            <a:ext cx="7500990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</a:rPr>
              <a:t>Что же делает Интернет притягательным в качестве средства «ухода» от реальности? </a:t>
            </a:r>
            <a:endParaRPr lang="ru-RU" sz="2800" i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 flipH="1">
            <a:off x="2053802" y="1928802"/>
            <a:ext cx="2018134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8" idx="0"/>
          </p:cNvCxnSpPr>
          <p:nvPr/>
        </p:nvCxnSpPr>
        <p:spPr>
          <a:xfrm flipH="1">
            <a:off x="4002206" y="1928803"/>
            <a:ext cx="569796" cy="20762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9" idx="0"/>
          </p:cNvCxnSpPr>
          <p:nvPr/>
        </p:nvCxnSpPr>
        <p:spPr>
          <a:xfrm>
            <a:off x="5357817" y="1928802"/>
            <a:ext cx="821538" cy="20762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>
            <a:off x="5857884" y="1928802"/>
            <a:ext cx="2214594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316416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235" y="2143116"/>
            <a:ext cx="3047515" cy="243801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71604" y="142852"/>
            <a:ext cx="7000924" cy="15001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</a:rPr>
              <a:t>Отрицательные  качества  Интернета </a:t>
            </a:r>
            <a:endParaRPr lang="ru-RU" sz="28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0100" y="2000240"/>
            <a:ext cx="2000264" cy="14287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Пропаганда нездорового образа жизни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14414" y="3857628"/>
            <a:ext cx="2000264" cy="8763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Мошенничество 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71604" y="5072050"/>
            <a:ext cx="3214710" cy="138128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Потеря конфиденциальности ( при неправильном использовании)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15140" y="3857628"/>
            <a:ext cx="2000264" cy="8763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Цензура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29454" y="2000240"/>
            <a:ext cx="2000264" cy="14287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Не может заменить настоящего общения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628" y="5072050"/>
            <a:ext cx="2667716" cy="138128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Интернет-зависимость 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>
            <a:off x="3000364" y="2643182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076362" y="3495878"/>
            <a:ext cx="562384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9" idx="0"/>
          </p:cNvCxnSpPr>
          <p:nvPr/>
        </p:nvCxnSpPr>
        <p:spPr>
          <a:xfrm flipH="1">
            <a:off x="3178959" y="4357694"/>
            <a:ext cx="1178728" cy="71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0" idx="0"/>
          </p:cNvCxnSpPr>
          <p:nvPr/>
        </p:nvCxnSpPr>
        <p:spPr>
          <a:xfrm>
            <a:off x="5572132" y="4357694"/>
            <a:ext cx="762354" cy="71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6286512" y="2500306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6357950" y="3571876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/>
          </a:bodyPr>
          <a:lstStyle/>
          <a:p>
            <a:endParaRPr lang="ru-RU" sz="3200" i="1" dirty="0"/>
          </a:p>
        </p:txBody>
      </p:sp>
      <p:pic>
        <p:nvPicPr>
          <p:cNvPr id="8" name="Содержимое 7" descr="images (23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942" y="1857364"/>
            <a:ext cx="3214710" cy="20717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Скругленный прямоугольник 5"/>
          <p:cNvSpPr/>
          <p:nvPr/>
        </p:nvSpPr>
        <p:spPr>
          <a:xfrm>
            <a:off x="1285852" y="2857496"/>
            <a:ext cx="2571768" cy="20002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i="1" dirty="0" smtClean="0"/>
              <a:t>Эйфория за компьютером</a:t>
            </a:r>
            <a:endParaRPr lang="ru-RU" sz="2600" i="1" dirty="0"/>
          </a:p>
        </p:txBody>
      </p:sp>
      <p:pic>
        <p:nvPicPr>
          <p:cNvPr id="1026" name="Picture 2" descr="K: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4214818"/>
            <a:ext cx="3214710" cy="23574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11" name="Прямая со стрелкой 10"/>
          <p:cNvCxnSpPr/>
          <p:nvPr/>
        </p:nvCxnSpPr>
        <p:spPr>
          <a:xfrm flipV="1">
            <a:off x="3857620" y="3000372"/>
            <a:ext cx="1357322" cy="678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857620" y="4071942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142976" y="285728"/>
            <a:ext cx="7786742" cy="114300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/>
              <a:t>Психологические симптомы интернет-       зависимости: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880</TotalTime>
  <Words>488</Words>
  <Application>Microsoft Office PowerPoint</Application>
  <PresentationFormat>Экран (4:3)</PresentationFormat>
  <Paragraphs>66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Corbel</vt:lpstr>
      <vt:lpstr>Gill Sans MT</vt:lpstr>
      <vt:lpstr>Verdana</vt:lpstr>
      <vt:lpstr>Wingdings 2</vt:lpstr>
      <vt:lpstr>Солнцестояние</vt:lpstr>
      <vt:lpstr>    Интернет – зависимость у                      подростков </vt:lpstr>
      <vt:lpstr>Цель работы : изучить психологические аспекты влияния интернет зависимости на личность подростка </vt:lpstr>
      <vt:lpstr>                   Гипотеза:</vt:lpstr>
      <vt:lpstr>            </vt:lpstr>
      <vt:lpstr>  В России в среднем лишь треть взрослых пользуется интернетом, среди школьников 90% .В странах Евросоюза в среднем 84% взрослых пользуются интернетом и 86 % подростков.   Таким образом, дети, подростки и молодёжь- главные пользователи Интернета в России.</vt:lpstr>
      <vt:lpstr>  Но с тем, как в нашей жизни появился Интернет, возникло такое понятие, как «Интернет-зависимость».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Согласно официальной статистики:</vt:lpstr>
      <vt:lpstr>Презентация PowerPoint</vt:lpstr>
      <vt:lpstr>Cоциологический опрос среди учащихся 5-11 классов, опрошено 496 человек. Результаты опроса:</vt:lpstr>
      <vt:lpstr>Могли бы Вы отказаться от услуг Интернета на длительный срок? </vt:lpstr>
      <vt:lpstr> Что вы делаете каждый раз в Интернете? </vt:lpstr>
      <vt:lpstr>Презентация PowerPoint</vt:lpstr>
      <vt:lpstr>Но самой большой проблемой является «уход из реальности».Подростки живут в виртуальном мире, в этом состоянии они совершают необдуманные поступки, которые довольно часто ведут к уголовной ответственности.        </vt:lpstr>
      <vt:lpstr>Интернет стал  играть большую роль в формировании «культа» самоубийства.</vt:lpstr>
      <vt:lpstr>Клевета и обсуждение чужой личной жизни нередко встречаются в Интернет-пространстве. Они часто подталкивают подростка на самоубийство.   </vt:lpstr>
      <vt:lpstr>Подростки выкладывают видеозаписи или фотографии, на которых они совершают насильственные действия по отношению к животным. Надеясь, тем самым обратить на себя внимание и стать «популярнее».</vt:lpstr>
      <vt:lpstr>   13 января 2015 года в Саудовской Аравии двумя подростками была жестоко убита собака по кличке Angel и бездомный кот.     Запись вызвала бурю отрицательных эмоций и отзывов . 285 086 тысяч человек ( с каждым днём число растёт) опубликовали в своих блогах мольбу о справедливости, обращаясь к властям государства под хэштегами #RIPAngel, #RIPCat, чтобы наказать  жестоких детей.    </vt:lpstr>
      <vt:lpstr>                                Заключение Можно с полной уверенностью сказать, что чрезмерное пребывание в Интернете вредит психологическому  и физическому здоровью подростка.  Дети подвергаются провокациям, им навязывают ведение нездорового и даже опасного образа жизни.    </vt:lpstr>
      <vt:lpstr>  Лечение Интернет - зависимости</vt:lpstr>
      <vt:lpstr>Воспитание компьютерной культуры, самовоспитание пользователей — вот противоядие Интернет — зависимости. </vt:lpstr>
      <vt:lpstr>       Спасибо за внимание!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Aleksandr Senik</cp:lastModifiedBy>
  <cp:revision>74</cp:revision>
  <dcterms:created xsi:type="dcterms:W3CDTF">2015-01-12T18:45:03Z</dcterms:created>
  <dcterms:modified xsi:type="dcterms:W3CDTF">2020-04-14T21:33:01Z</dcterms:modified>
</cp:coreProperties>
</file>